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4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65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uli" panose="020B0604020202020204" charset="0"/>
      <p:regular r:id="rId25"/>
    </p:embeddedFont>
    <p:embeddedFont>
      <p:font typeface="Shrikhan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Kiểu Trung bình 2 - Màu chủ đề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Kiểu Trung bình 2 - Màu chủ đề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Kiểu Trung bình 2 - Màu chủ đề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Kiểu Trung bình 2 - Màu chủ đề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Kiểu Trung bình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22" autoAdjust="0"/>
  </p:normalViewPr>
  <p:slideViewPr>
    <p:cSldViewPr>
      <p:cViewPr varScale="1">
        <p:scale>
          <a:sx n="57" d="100"/>
          <a:sy n="57" d="100"/>
        </p:scale>
        <p:origin x="45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09600" y="536641"/>
            <a:ext cx="17526000" cy="9300287"/>
          </a:xfrm>
          <a:custGeom>
            <a:avLst/>
            <a:gdLst/>
            <a:ahLst/>
            <a:cxnLst/>
            <a:rect l="l" t="t" r="r" b="b"/>
            <a:pathLst>
              <a:path w="13303189" h="7981913">
                <a:moveTo>
                  <a:pt x="0" y="0"/>
                </a:moveTo>
                <a:lnTo>
                  <a:pt x="13303190" y="0"/>
                </a:lnTo>
                <a:lnTo>
                  <a:pt x="13303190" y="7981914"/>
                </a:lnTo>
                <a:lnTo>
                  <a:pt x="0" y="7981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52600" y="1512897"/>
            <a:ext cx="10542938" cy="3810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57"/>
              </a:lnSpc>
            </a:pPr>
            <a:r>
              <a:rPr lang="vi-VN" sz="12722" dirty="0">
                <a:solidFill>
                  <a:srgbClr val="000000"/>
                </a:solidFill>
                <a:latin typeface="Shrikhand"/>
              </a:rPr>
              <a:t>Web Chat </a:t>
            </a:r>
            <a:br>
              <a:rPr lang="vi-VN" sz="12722" dirty="0">
                <a:solidFill>
                  <a:srgbClr val="000000"/>
                </a:solidFill>
                <a:latin typeface="Shrikhand"/>
              </a:rPr>
            </a:br>
            <a:r>
              <a:rPr lang="vi-VN" sz="12722" dirty="0">
                <a:solidFill>
                  <a:srgbClr val="0070C0"/>
                </a:solidFill>
                <a:latin typeface="Shrikhand"/>
              </a:rPr>
              <a:t>Z</a:t>
            </a:r>
            <a:r>
              <a:rPr lang="en-GB" sz="12722" dirty="0">
                <a:solidFill>
                  <a:srgbClr val="0070C0"/>
                </a:solidFill>
                <a:latin typeface="Shrikhand"/>
              </a:rPr>
              <a:t>e</a:t>
            </a:r>
            <a:r>
              <a:rPr lang="vi-VN" sz="12722" dirty="0">
                <a:solidFill>
                  <a:srgbClr val="0070C0"/>
                </a:solidFill>
                <a:latin typeface="Shrikhand"/>
              </a:rPr>
              <a:t>lo</a:t>
            </a:r>
            <a:endParaRPr lang="en-US" sz="12722" dirty="0">
              <a:solidFill>
                <a:srgbClr val="0070C0"/>
              </a:solidFill>
              <a:latin typeface="Shrikhan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667000" y="5686735"/>
            <a:ext cx="13868400" cy="1885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Công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CNTT</a:t>
            </a:r>
            <a:br>
              <a:rPr lang="vi-VN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Tôn Long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Phước</a:t>
            </a:r>
            <a:endParaRPr lang="en-US" sz="4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4899"/>
              </a:lnSpc>
            </a:pPr>
            <a:endParaRPr lang="en-US" sz="4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320DCC21-02C8-DF65-0F0A-ABA6510A3F6F}"/>
              </a:ext>
            </a:extLst>
          </p:cNvPr>
          <p:cNvSpPr txBox="1"/>
          <p:nvPr/>
        </p:nvSpPr>
        <p:spPr>
          <a:xfrm>
            <a:off x="9752363" y="3989298"/>
            <a:ext cx="518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000" dirty="0">
                <a:latin typeface="+mj-lt"/>
              </a:rPr>
              <a:t>Nhóm 8</a:t>
            </a:r>
            <a:endParaRPr lang="en-US" sz="6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EE837-9377-47EB-897C-AF5003004AB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734800" y="1450391"/>
            <a:ext cx="4933950" cy="2357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492405" y="1152543"/>
            <a:ext cx="13303189" cy="7981913"/>
          </a:xfrm>
          <a:custGeom>
            <a:avLst/>
            <a:gdLst/>
            <a:ahLst/>
            <a:cxnLst/>
            <a:rect l="l" t="t" r="r" b="b"/>
            <a:pathLst>
              <a:path w="13303189" h="7981913">
                <a:moveTo>
                  <a:pt x="0" y="0"/>
                </a:moveTo>
                <a:lnTo>
                  <a:pt x="13303190" y="0"/>
                </a:lnTo>
                <a:lnTo>
                  <a:pt x="13303190" y="7981914"/>
                </a:lnTo>
                <a:lnTo>
                  <a:pt x="0" y="7981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D76A363-0BFC-E225-58BD-BB2BDF03A2FF}"/>
              </a:ext>
            </a:extLst>
          </p:cNvPr>
          <p:cNvSpPr txBox="1"/>
          <p:nvPr/>
        </p:nvSpPr>
        <p:spPr>
          <a:xfrm>
            <a:off x="6705600" y="1790700"/>
            <a:ext cx="5486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600" dirty="0">
                <a:latin typeface="+mj-lt"/>
              </a:rPr>
              <a:t>Kết bạn</a:t>
            </a:r>
            <a:endParaRPr lang="en-US" sz="6600" dirty="0">
              <a:latin typeface="+mj-lt"/>
            </a:endParaRP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43DDA105-90C2-B1D0-EA08-545F1A6D7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3009900"/>
            <a:ext cx="6116850" cy="49294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2946392-506A-EE52-AD07-CD6732CC1D3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27B6D0B-6773-3E30-9E46-7345FDF5BCBE}"/>
              </a:ext>
            </a:extLst>
          </p:cNvPr>
          <p:cNvSpPr/>
          <p:nvPr/>
        </p:nvSpPr>
        <p:spPr>
          <a:xfrm>
            <a:off x="2492405" y="1152543"/>
            <a:ext cx="13303189" cy="7981913"/>
          </a:xfrm>
          <a:custGeom>
            <a:avLst/>
            <a:gdLst/>
            <a:ahLst/>
            <a:cxnLst/>
            <a:rect l="l" t="t" r="r" b="b"/>
            <a:pathLst>
              <a:path w="13303189" h="7981913">
                <a:moveTo>
                  <a:pt x="0" y="0"/>
                </a:moveTo>
                <a:lnTo>
                  <a:pt x="13303190" y="0"/>
                </a:lnTo>
                <a:lnTo>
                  <a:pt x="13303190" y="7981914"/>
                </a:lnTo>
                <a:lnTo>
                  <a:pt x="0" y="7981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4FE5CB3C-B5C7-EFD8-50C3-B12946CD17BF}"/>
              </a:ext>
            </a:extLst>
          </p:cNvPr>
          <p:cNvSpPr txBox="1"/>
          <p:nvPr/>
        </p:nvSpPr>
        <p:spPr>
          <a:xfrm>
            <a:off x="5829299" y="1790700"/>
            <a:ext cx="6629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dirty="0">
                <a:latin typeface="+mj-lt"/>
              </a:rPr>
              <a:t>Thông Tin Cá Nhân</a:t>
            </a:r>
            <a:endParaRPr lang="en-US" sz="6000" dirty="0">
              <a:latin typeface="+mj-lt"/>
            </a:endParaRPr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48FEA4-B658-4E4B-AE37-247DA3BA6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677" y="2711887"/>
            <a:ext cx="2928652" cy="547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07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179EB59-EE67-2DA4-4593-828E1222547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C8BCF34-F223-EF4F-9674-38C776D9DEE4}"/>
              </a:ext>
            </a:extLst>
          </p:cNvPr>
          <p:cNvSpPr/>
          <p:nvPr/>
        </p:nvSpPr>
        <p:spPr>
          <a:xfrm>
            <a:off x="2492405" y="1152543"/>
            <a:ext cx="13303189" cy="7981913"/>
          </a:xfrm>
          <a:custGeom>
            <a:avLst/>
            <a:gdLst/>
            <a:ahLst/>
            <a:cxnLst/>
            <a:rect l="l" t="t" r="r" b="b"/>
            <a:pathLst>
              <a:path w="13303189" h="7981913">
                <a:moveTo>
                  <a:pt x="0" y="0"/>
                </a:moveTo>
                <a:lnTo>
                  <a:pt x="13303190" y="0"/>
                </a:lnTo>
                <a:lnTo>
                  <a:pt x="13303190" y="7981914"/>
                </a:lnTo>
                <a:lnTo>
                  <a:pt x="0" y="7981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19B36EEF-5C44-287A-C0BA-2B5F681CA3E8}"/>
              </a:ext>
            </a:extLst>
          </p:cNvPr>
          <p:cNvSpPr txBox="1"/>
          <p:nvPr/>
        </p:nvSpPr>
        <p:spPr>
          <a:xfrm>
            <a:off x="6172200" y="1935900"/>
            <a:ext cx="6629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dirty="0" err="1">
                <a:latin typeface="+mj-lt"/>
              </a:rPr>
              <a:t>Chat</a:t>
            </a:r>
            <a:r>
              <a:rPr lang="vi-VN" sz="6000" dirty="0">
                <a:latin typeface="+mj-lt"/>
              </a:rPr>
              <a:t> Đơn</a:t>
            </a:r>
            <a:endParaRPr lang="en-US" sz="6000" dirty="0">
              <a:latin typeface="+mj-lt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9D4742D7-EFEE-41DE-81B5-2A06E4A54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699" y="3050344"/>
            <a:ext cx="8610600" cy="522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04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220AF2E-A0A3-6B6E-0A0F-91162613015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DDBA8EE-C1E4-B105-9F04-CD4F23E88BDE}"/>
              </a:ext>
            </a:extLst>
          </p:cNvPr>
          <p:cNvSpPr/>
          <p:nvPr/>
        </p:nvSpPr>
        <p:spPr>
          <a:xfrm>
            <a:off x="2492405" y="1152543"/>
            <a:ext cx="13303189" cy="7981913"/>
          </a:xfrm>
          <a:custGeom>
            <a:avLst/>
            <a:gdLst/>
            <a:ahLst/>
            <a:cxnLst/>
            <a:rect l="l" t="t" r="r" b="b"/>
            <a:pathLst>
              <a:path w="13303189" h="7981913">
                <a:moveTo>
                  <a:pt x="0" y="0"/>
                </a:moveTo>
                <a:lnTo>
                  <a:pt x="13303190" y="0"/>
                </a:lnTo>
                <a:lnTo>
                  <a:pt x="13303190" y="7981914"/>
                </a:lnTo>
                <a:lnTo>
                  <a:pt x="0" y="7981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E0A2CE0-9DAE-5986-D48E-5B50C8A1620A}"/>
              </a:ext>
            </a:extLst>
          </p:cNvPr>
          <p:cNvSpPr txBox="1"/>
          <p:nvPr/>
        </p:nvSpPr>
        <p:spPr>
          <a:xfrm>
            <a:off x="6477000" y="2085956"/>
            <a:ext cx="594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000" dirty="0" err="1">
                <a:latin typeface="+mj-lt"/>
              </a:rPr>
              <a:t>Chat</a:t>
            </a:r>
            <a:r>
              <a:rPr lang="vi-VN" sz="6000" dirty="0">
                <a:latin typeface="+mj-lt"/>
              </a:rPr>
              <a:t> Nhóm</a:t>
            </a:r>
            <a:endParaRPr lang="en-US" sz="6000" dirty="0">
              <a:latin typeface="+mj-lt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D6B32399-DE3F-CE94-1140-3F3D25897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3101619"/>
            <a:ext cx="8792702" cy="528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07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AA547CF-DF80-405B-007B-7FBF86D84DB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5DEBE69-3A2C-5150-F68B-B8A92188FD60}"/>
              </a:ext>
            </a:extLst>
          </p:cNvPr>
          <p:cNvSpPr/>
          <p:nvPr/>
        </p:nvSpPr>
        <p:spPr>
          <a:xfrm>
            <a:off x="533401" y="266700"/>
            <a:ext cx="17145000" cy="9601199"/>
          </a:xfrm>
          <a:custGeom>
            <a:avLst/>
            <a:gdLst/>
            <a:ahLst/>
            <a:cxnLst/>
            <a:rect l="l" t="t" r="r" b="b"/>
            <a:pathLst>
              <a:path w="13303189" h="7981913">
                <a:moveTo>
                  <a:pt x="0" y="0"/>
                </a:moveTo>
                <a:lnTo>
                  <a:pt x="13303190" y="0"/>
                </a:lnTo>
                <a:lnTo>
                  <a:pt x="13303190" y="7981914"/>
                </a:lnTo>
                <a:lnTo>
                  <a:pt x="0" y="7981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179C62A6-1688-EA85-C7F2-DC5AA182F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273025"/>
              </p:ext>
            </p:extLst>
          </p:nvPr>
        </p:nvGraphicFramePr>
        <p:xfrm>
          <a:off x="2209800" y="2171700"/>
          <a:ext cx="11430000" cy="190023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93694">
                  <a:extLst>
                    <a:ext uri="{9D8B030D-6E8A-4147-A177-3AD203B41FA5}">
                      <a16:colId xmlns:a16="http://schemas.microsoft.com/office/drawing/2014/main" val="1471291910"/>
                    </a:ext>
                  </a:extLst>
                </a:gridCol>
                <a:gridCol w="2111274">
                  <a:extLst>
                    <a:ext uri="{9D8B030D-6E8A-4147-A177-3AD203B41FA5}">
                      <a16:colId xmlns:a16="http://schemas.microsoft.com/office/drawing/2014/main" val="4292642627"/>
                    </a:ext>
                  </a:extLst>
                </a:gridCol>
                <a:gridCol w="2510232">
                  <a:extLst>
                    <a:ext uri="{9D8B030D-6E8A-4147-A177-3AD203B41FA5}">
                      <a16:colId xmlns:a16="http://schemas.microsoft.com/office/drawing/2014/main" val="140234773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424692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CPU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RAM</a:t>
                      </a:r>
                      <a:endParaRPr 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SSD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Architecture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6429258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latin typeface="Muli"/>
                        </a:rPr>
                        <a:t>Intel Core i5, 1.3 GHz </a:t>
                      </a:r>
                      <a:r>
                        <a:rPr lang="en-US" sz="2400" dirty="0" err="1">
                          <a:solidFill>
                            <a:srgbClr val="002060"/>
                          </a:solidFill>
                          <a:latin typeface="Muli"/>
                        </a:rPr>
                        <a:t>trở</a:t>
                      </a:r>
                      <a:r>
                        <a:rPr lang="en-US" sz="2400" dirty="0">
                          <a:solidFill>
                            <a:srgbClr val="002060"/>
                          </a:solidFill>
                          <a:latin typeface="Muli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2060"/>
                          </a:solidFill>
                          <a:latin typeface="Muli"/>
                        </a:rPr>
                        <a:t>lên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latin typeface="Muli"/>
                        </a:rPr>
                        <a:t>8 GB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latin typeface="Muli"/>
                        </a:rPr>
                        <a:t>500 GB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latin typeface="Muli"/>
                        </a:rPr>
                        <a:t>64 bit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  <a:p>
                      <a:pPr algn="ctr"/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6602456"/>
                  </a:ext>
                </a:extLst>
              </a:tr>
            </a:tbl>
          </a:graphicData>
        </a:graphic>
      </p:graphicFrame>
      <p:graphicFrame>
        <p:nvGraphicFramePr>
          <p:cNvPr id="5" name="Bảng 4">
            <a:extLst>
              <a:ext uri="{FF2B5EF4-FFF2-40B4-BE49-F238E27FC236}">
                <a16:creationId xmlns:a16="http://schemas.microsoft.com/office/drawing/2014/main" id="{A49112EF-FB59-C735-B246-2B7949B05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097603"/>
              </p:ext>
            </p:extLst>
          </p:nvPr>
        </p:nvGraphicFramePr>
        <p:xfrm>
          <a:off x="2209800" y="5600700"/>
          <a:ext cx="137922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7400">
                  <a:extLst>
                    <a:ext uri="{9D8B030D-6E8A-4147-A177-3AD203B41FA5}">
                      <a16:colId xmlns:a16="http://schemas.microsoft.com/office/drawing/2014/main" val="2683472504"/>
                    </a:ext>
                  </a:extLst>
                </a:gridCol>
                <a:gridCol w="4597400">
                  <a:extLst>
                    <a:ext uri="{9D8B030D-6E8A-4147-A177-3AD203B41FA5}">
                      <a16:colId xmlns:a16="http://schemas.microsoft.com/office/drawing/2014/main" val="2654189309"/>
                    </a:ext>
                  </a:extLst>
                </a:gridCol>
                <a:gridCol w="4597400">
                  <a:extLst>
                    <a:ext uri="{9D8B030D-6E8A-4147-A177-3AD203B41FA5}">
                      <a16:colId xmlns:a16="http://schemas.microsoft.com/office/drawing/2014/main" val="2602710816"/>
                    </a:ext>
                  </a:extLst>
                </a:gridCol>
              </a:tblGrid>
              <a:tr h="8107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phần</a:t>
                      </a:r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mềm</a:t>
                      </a:r>
                      <a:endParaRPr 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Phiên</a:t>
                      </a:r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bản</a:t>
                      </a:r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endParaRPr 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819811"/>
                  </a:ext>
                </a:extLst>
              </a:tr>
              <a:tr h="8219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Visual studio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1.89.0</a:t>
                      </a:r>
                      <a:endParaRPr 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IDE </a:t>
                      </a:r>
                      <a:r>
                        <a:rPr lang="en-US" sz="2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nodejs</a:t>
                      </a:r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lang="en-US" sz="2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reactjs</a:t>
                      </a:r>
                      <a:endParaRPr 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715823"/>
                  </a:ext>
                </a:extLst>
              </a:tr>
              <a:tr h="821965">
                <a:tc>
                  <a:txBody>
                    <a:bodyPr/>
                    <a:lstStyle/>
                    <a:p>
                      <a:pPr algn="ctr"/>
                      <a:r>
                        <a:rPr lang="vi-VN" sz="2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Mongodb</a:t>
                      </a:r>
                      <a:endParaRPr 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</a:t>
                      </a:r>
                      <a:endParaRPr 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trị</a:t>
                      </a:r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cơ</a:t>
                      </a:r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sở</a:t>
                      </a:r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endParaRPr 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848756"/>
                  </a:ext>
                </a:extLst>
              </a:tr>
              <a:tr h="8219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Microsoft Windows </a:t>
                      </a:r>
                      <a:r>
                        <a:rPr lang="vi-VN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hành</a:t>
                      </a:r>
                      <a:endParaRPr 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416752"/>
                  </a:ext>
                </a:extLst>
              </a:tr>
            </a:tbl>
          </a:graphicData>
        </a:graphic>
      </p:graphicFrame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31AE9D97-899D-26AB-9A96-EFDD97AC4DBE}"/>
              </a:ext>
            </a:extLst>
          </p:cNvPr>
          <p:cNvSpPr txBox="1"/>
          <p:nvPr/>
        </p:nvSpPr>
        <p:spPr>
          <a:xfrm>
            <a:off x="2195052" y="1048771"/>
            <a:ext cx="601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dirty="0">
                <a:latin typeface="+mj-lt"/>
              </a:rPr>
              <a:t>Kế Hoạch Kiểm Thử</a:t>
            </a:r>
            <a:endParaRPr lang="en-US" sz="4800" dirty="0">
              <a:latin typeface="+mj-lt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A313741B-9745-FBF1-7432-820D22F8D263}"/>
              </a:ext>
            </a:extLst>
          </p:cNvPr>
          <p:cNvSpPr txBox="1"/>
          <p:nvPr/>
        </p:nvSpPr>
        <p:spPr>
          <a:xfrm>
            <a:off x="2209800" y="4255561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Phần Mềm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932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AEC3ADB-E1D2-E33F-85C0-079E52E5DAC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ACAF398-F148-699A-2EA2-9A4619A7747D}"/>
              </a:ext>
            </a:extLst>
          </p:cNvPr>
          <p:cNvSpPr/>
          <p:nvPr/>
        </p:nvSpPr>
        <p:spPr>
          <a:xfrm>
            <a:off x="533401" y="266700"/>
            <a:ext cx="17145000" cy="9601199"/>
          </a:xfrm>
          <a:custGeom>
            <a:avLst/>
            <a:gdLst/>
            <a:ahLst/>
            <a:cxnLst/>
            <a:rect l="l" t="t" r="r" b="b"/>
            <a:pathLst>
              <a:path w="13303189" h="7981913">
                <a:moveTo>
                  <a:pt x="0" y="0"/>
                </a:moveTo>
                <a:lnTo>
                  <a:pt x="13303190" y="0"/>
                </a:lnTo>
                <a:lnTo>
                  <a:pt x="13303190" y="7981914"/>
                </a:lnTo>
                <a:lnTo>
                  <a:pt x="0" y="7981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73778F2-6B86-7C4B-B850-CCBCB96D1B7C}"/>
              </a:ext>
            </a:extLst>
          </p:cNvPr>
          <p:cNvSpPr txBox="1"/>
          <p:nvPr/>
        </p:nvSpPr>
        <p:spPr>
          <a:xfrm>
            <a:off x="1905000" y="118110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Lưu trữ dữ liệu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Bảng 4">
            <a:extLst>
              <a:ext uri="{FF2B5EF4-FFF2-40B4-BE49-F238E27FC236}">
                <a16:creationId xmlns:a16="http://schemas.microsoft.com/office/drawing/2014/main" id="{B8C2AA85-FAB6-5AD3-0F4E-4FE63D492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435772"/>
              </p:ext>
            </p:extLst>
          </p:nvPr>
        </p:nvGraphicFramePr>
        <p:xfrm>
          <a:off x="1600200" y="2371130"/>
          <a:ext cx="14173200" cy="60042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1559956372"/>
                    </a:ext>
                  </a:extLst>
                </a:gridCol>
                <a:gridCol w="10515600">
                  <a:extLst>
                    <a:ext uri="{9D8B030D-6E8A-4147-A177-3AD203B41FA5}">
                      <a16:colId xmlns:a16="http://schemas.microsoft.com/office/drawing/2014/main" val="3824261291"/>
                    </a:ext>
                  </a:extLst>
                </a:gridCol>
              </a:tblGrid>
              <a:tr h="1340793">
                <a:tc>
                  <a:txBody>
                    <a:bodyPr/>
                    <a:lstStyle/>
                    <a:p>
                      <a:r>
                        <a:rPr lang="en-US" sz="3200" b="1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Authentication</a:t>
                      </a:r>
                      <a:r>
                        <a:rPr lang="vi-VN" sz="3200" b="1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của </a:t>
                      </a:r>
                      <a:r>
                        <a:rPr lang="vi-VN" sz="3200" b="1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MongoDB</a:t>
                      </a:r>
                      <a:endParaRPr 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32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Hỗ trợ xác thực và quản lý tài khoản đăng nhập người dùng, đảm bảo an toàn và bảo mật cho hệ thống</a:t>
                      </a:r>
                      <a:endParaRPr 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448907"/>
                  </a:ext>
                </a:extLst>
              </a:tr>
              <a:tr h="1340793">
                <a:tc>
                  <a:txBody>
                    <a:bodyPr/>
                    <a:lstStyle/>
                    <a:p>
                      <a:r>
                        <a:rPr lang="vi-VN" sz="3200" b="1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Những tính năng chủ đạo của </a:t>
                      </a:r>
                      <a:r>
                        <a:rPr lang="vi-VN" sz="3200" b="1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MongoDB</a:t>
                      </a:r>
                      <a:endParaRPr 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Đồng</a:t>
                      </a:r>
                      <a:r>
                        <a:rPr lang="en-US" sz="32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bộ</a:t>
                      </a:r>
                      <a:r>
                        <a:rPr lang="en-US" sz="32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trực</a:t>
                      </a:r>
                      <a:r>
                        <a:rPr lang="en-US" sz="32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tiếp</a:t>
                      </a:r>
                      <a:r>
                        <a:rPr lang="en-US" sz="32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32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liệu</a:t>
                      </a:r>
                      <a:br>
                        <a:rPr lang="vi-VN" sz="32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32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Phân</a:t>
                      </a:r>
                      <a:r>
                        <a:rPr lang="en-US" sz="32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quyền</a:t>
                      </a:r>
                      <a:r>
                        <a:rPr lang="en-US" sz="32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truy</a:t>
                      </a:r>
                      <a:r>
                        <a:rPr lang="en-US" sz="32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cập</a:t>
                      </a:r>
                      <a:br>
                        <a:rPr lang="vi-VN" sz="32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32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Đồng</a:t>
                      </a:r>
                      <a:r>
                        <a:rPr lang="en-US" sz="32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bộ</a:t>
                      </a:r>
                      <a:r>
                        <a:rPr lang="en-US" sz="32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en-US" sz="32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32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32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sz="32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động</a:t>
                      </a:r>
                      <a:endParaRPr lang="en-US" sz="3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375300"/>
                  </a:ext>
                </a:extLst>
              </a:tr>
              <a:tr h="1340793">
                <a:tc>
                  <a:txBody>
                    <a:bodyPr/>
                    <a:lstStyle/>
                    <a:p>
                      <a:r>
                        <a:rPr lang="en-US" sz="3200" b="1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MongoDB </a:t>
                      </a:r>
                      <a:r>
                        <a:rPr lang="en-US" sz="3200" b="1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GridFS</a:t>
                      </a:r>
                      <a:endParaRPr 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32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MongoDB</a:t>
                      </a:r>
                      <a:r>
                        <a:rPr lang="vi-VN" sz="32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32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GridFS</a:t>
                      </a:r>
                      <a:r>
                        <a:rPr lang="vi-VN" sz="32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là một hệ thống </a:t>
                      </a:r>
                      <a:r>
                        <a:rPr lang="vi-VN" sz="32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file</a:t>
                      </a:r>
                      <a:r>
                        <a:rPr lang="vi-VN" sz="32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lưu trữ cho phép lưu trữ và cập nhật các </a:t>
                      </a:r>
                      <a:r>
                        <a:rPr lang="vi-VN" sz="32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file</a:t>
                      </a:r>
                      <a:r>
                        <a:rPr lang="vi-VN" sz="32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lớn như hình ảnh, </a:t>
                      </a:r>
                      <a:r>
                        <a:rPr lang="vi-VN" sz="32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video</a:t>
                      </a:r>
                      <a:r>
                        <a:rPr lang="vi-VN" sz="32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một cách hiệu quả.</a:t>
                      </a:r>
                    </a:p>
                    <a:p>
                      <a:endParaRPr 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085032"/>
                  </a:ext>
                </a:extLst>
              </a:tr>
              <a:tr h="1340793">
                <a:tc>
                  <a:txBody>
                    <a:bodyPr/>
                    <a:lstStyle/>
                    <a:p>
                      <a:r>
                        <a:rPr lang="vi-VN" sz="3200" b="1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Lưu trữ dữ liệu thời gian thực</a:t>
                      </a:r>
                      <a:endParaRPr 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32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MongoDB</a:t>
                      </a:r>
                      <a:r>
                        <a:rPr lang="vi-VN" sz="32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có khả năng lưu trữ và truy vấn dữ liệu thời gian thực, phù hợp cho các ứng dụng yêu cầu cập nhật dữ liệu liên tục và nhanh chóng</a:t>
                      </a:r>
                      <a:endParaRPr 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460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783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FDA7887-E69B-0647-499C-4A66444D4B5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3694019-9113-A640-C063-5566AAB2A51A}"/>
              </a:ext>
            </a:extLst>
          </p:cNvPr>
          <p:cNvSpPr/>
          <p:nvPr/>
        </p:nvSpPr>
        <p:spPr>
          <a:xfrm>
            <a:off x="533401" y="266700"/>
            <a:ext cx="17145000" cy="9601199"/>
          </a:xfrm>
          <a:custGeom>
            <a:avLst/>
            <a:gdLst/>
            <a:ahLst/>
            <a:cxnLst/>
            <a:rect l="l" t="t" r="r" b="b"/>
            <a:pathLst>
              <a:path w="13303189" h="7981913">
                <a:moveTo>
                  <a:pt x="0" y="0"/>
                </a:moveTo>
                <a:lnTo>
                  <a:pt x="13303190" y="0"/>
                </a:lnTo>
                <a:lnTo>
                  <a:pt x="13303190" y="7981914"/>
                </a:lnTo>
                <a:lnTo>
                  <a:pt x="0" y="7981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F0604975-C20B-4D3B-0326-D7E2BDC3AAF3}"/>
              </a:ext>
            </a:extLst>
          </p:cNvPr>
          <p:cNvSpPr/>
          <p:nvPr/>
        </p:nvSpPr>
        <p:spPr>
          <a:xfrm>
            <a:off x="2667001" y="1298336"/>
            <a:ext cx="13182600" cy="1977591"/>
          </a:xfrm>
          <a:custGeom>
            <a:avLst/>
            <a:gdLst/>
            <a:ahLst/>
            <a:cxnLst/>
            <a:rect l="l" t="t" r="r" b="b"/>
            <a:pathLst>
              <a:path w="10176281" h="1977591">
                <a:moveTo>
                  <a:pt x="0" y="0"/>
                </a:moveTo>
                <a:lnTo>
                  <a:pt x="10176282" y="0"/>
                </a:lnTo>
                <a:lnTo>
                  <a:pt x="10176282" y="1977591"/>
                </a:lnTo>
                <a:lnTo>
                  <a:pt x="0" y="19775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vi-VN" sz="7200" dirty="0">
                <a:latin typeface="+mj-lt"/>
              </a:rPr>
              <a:t>Những Kết Quả Đã Đạt Được</a:t>
            </a:r>
            <a:endParaRPr lang="en-US" sz="7200" dirty="0">
              <a:latin typeface="+mj-lt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BC229E79-204E-AFF0-94FD-71DD4E452BFF}"/>
              </a:ext>
            </a:extLst>
          </p:cNvPr>
          <p:cNvSpPr txBox="1"/>
          <p:nvPr/>
        </p:nvSpPr>
        <p:spPr>
          <a:xfrm>
            <a:off x="1600200" y="3543300"/>
            <a:ext cx="14706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sz="4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chat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chat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file,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sticker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Xoá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group chat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97133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C83BD8E-EB59-C666-1B02-B1C74FDC27A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A347AF9-A90B-5930-82C1-808C1B21C44B}"/>
              </a:ext>
            </a:extLst>
          </p:cNvPr>
          <p:cNvSpPr/>
          <p:nvPr/>
        </p:nvSpPr>
        <p:spPr>
          <a:xfrm>
            <a:off x="533401" y="266700"/>
            <a:ext cx="17145000" cy="9601199"/>
          </a:xfrm>
          <a:custGeom>
            <a:avLst/>
            <a:gdLst/>
            <a:ahLst/>
            <a:cxnLst/>
            <a:rect l="l" t="t" r="r" b="b"/>
            <a:pathLst>
              <a:path w="13303189" h="7981913">
                <a:moveTo>
                  <a:pt x="0" y="0"/>
                </a:moveTo>
                <a:lnTo>
                  <a:pt x="13303190" y="0"/>
                </a:lnTo>
                <a:lnTo>
                  <a:pt x="13303190" y="7981914"/>
                </a:lnTo>
                <a:lnTo>
                  <a:pt x="0" y="7981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1B50A589-739C-A5C1-531B-7710578E93AE}"/>
              </a:ext>
            </a:extLst>
          </p:cNvPr>
          <p:cNvSpPr/>
          <p:nvPr/>
        </p:nvSpPr>
        <p:spPr>
          <a:xfrm>
            <a:off x="2552700" y="805514"/>
            <a:ext cx="13182600" cy="1977591"/>
          </a:xfrm>
          <a:custGeom>
            <a:avLst/>
            <a:gdLst/>
            <a:ahLst/>
            <a:cxnLst/>
            <a:rect l="l" t="t" r="r" b="b"/>
            <a:pathLst>
              <a:path w="10176281" h="1977591">
                <a:moveTo>
                  <a:pt x="0" y="0"/>
                </a:moveTo>
                <a:lnTo>
                  <a:pt x="10176282" y="0"/>
                </a:lnTo>
                <a:lnTo>
                  <a:pt x="10176282" y="1977591"/>
                </a:lnTo>
                <a:lnTo>
                  <a:pt x="0" y="19775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vi-VN" sz="7200" dirty="0">
                <a:latin typeface="+mj-lt"/>
              </a:rPr>
              <a:t>Những Hạn Chế</a:t>
            </a:r>
            <a:endParaRPr lang="en-US" sz="7200" dirty="0">
              <a:latin typeface="+mj-lt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67494B99-FC98-DB7C-9185-ADC42D8FD1FE}"/>
              </a:ext>
            </a:extLst>
          </p:cNvPr>
          <p:cNvSpPr txBox="1"/>
          <p:nvPr/>
        </p:nvSpPr>
        <p:spPr>
          <a:xfrm>
            <a:off x="2057400" y="3695700"/>
            <a:ext cx="13944600" cy="4800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01B62D59-6CB9-187C-2964-A8168B5FDBB7}"/>
              </a:ext>
            </a:extLst>
          </p:cNvPr>
          <p:cNvSpPr txBox="1"/>
          <p:nvPr/>
        </p:nvSpPr>
        <p:spPr>
          <a:xfrm>
            <a:off x="1943100" y="3127592"/>
            <a:ext cx="14401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call video</a:t>
            </a:r>
          </a:p>
          <a:p>
            <a:r>
              <a:rPr lang="vi-V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Giao diện còn chưa tốt</a:t>
            </a:r>
            <a:br>
              <a:rPr lang="vi-V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Chưa làm đ</a:t>
            </a:r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ược</a:t>
            </a:r>
            <a:r>
              <a:rPr lang="vi-V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gửi mã otp</a:t>
            </a:r>
            <a:endParaRPr lang="en-GB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mời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5.Chưa </a:t>
            </a:r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endParaRPr lang="en-GB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6.Còn </a:t>
            </a:r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289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4161013-6AF1-C115-5DF6-A79F8387992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2D85632-8991-81A1-6D82-4B1AB2E09A19}"/>
              </a:ext>
            </a:extLst>
          </p:cNvPr>
          <p:cNvSpPr/>
          <p:nvPr/>
        </p:nvSpPr>
        <p:spPr>
          <a:xfrm>
            <a:off x="533401" y="266700"/>
            <a:ext cx="17145000" cy="9601199"/>
          </a:xfrm>
          <a:custGeom>
            <a:avLst/>
            <a:gdLst/>
            <a:ahLst/>
            <a:cxnLst/>
            <a:rect l="l" t="t" r="r" b="b"/>
            <a:pathLst>
              <a:path w="13303189" h="7981913">
                <a:moveTo>
                  <a:pt x="0" y="0"/>
                </a:moveTo>
                <a:lnTo>
                  <a:pt x="13303190" y="0"/>
                </a:lnTo>
                <a:lnTo>
                  <a:pt x="13303190" y="7981914"/>
                </a:lnTo>
                <a:lnTo>
                  <a:pt x="0" y="7981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B4152654-55FB-DB2F-627E-4A4BC073C239}"/>
              </a:ext>
            </a:extLst>
          </p:cNvPr>
          <p:cNvSpPr/>
          <p:nvPr/>
        </p:nvSpPr>
        <p:spPr>
          <a:xfrm>
            <a:off x="2667001" y="1298336"/>
            <a:ext cx="13182600" cy="1977591"/>
          </a:xfrm>
          <a:custGeom>
            <a:avLst/>
            <a:gdLst/>
            <a:ahLst/>
            <a:cxnLst/>
            <a:rect l="l" t="t" r="r" b="b"/>
            <a:pathLst>
              <a:path w="10176281" h="1977591">
                <a:moveTo>
                  <a:pt x="0" y="0"/>
                </a:moveTo>
                <a:lnTo>
                  <a:pt x="10176282" y="0"/>
                </a:lnTo>
                <a:lnTo>
                  <a:pt x="10176282" y="1977591"/>
                </a:lnTo>
                <a:lnTo>
                  <a:pt x="0" y="19775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 anchor="ctr"/>
          <a:lstStyle/>
          <a:p>
            <a:pPr algn="ctr"/>
            <a:r>
              <a:rPr lang="vi-VN" sz="7200" dirty="0">
                <a:latin typeface="+mj-lt"/>
              </a:rPr>
              <a:t>Hướng Phát Triển</a:t>
            </a:r>
            <a:endParaRPr lang="en-US" sz="7200" dirty="0">
              <a:latin typeface="+mj-lt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5CDCB4C2-06C0-09F6-A643-3FBA36B5A082}"/>
              </a:ext>
            </a:extLst>
          </p:cNvPr>
          <p:cNvSpPr txBox="1"/>
          <p:nvPr/>
        </p:nvSpPr>
        <p:spPr>
          <a:xfrm>
            <a:off x="2438399" y="3848100"/>
            <a:ext cx="129540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Tiếp tục hoàn thiện Project đồng thời 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và thê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hù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gắng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3820006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492405" y="1152543"/>
            <a:ext cx="13303189" cy="7981913"/>
          </a:xfrm>
          <a:custGeom>
            <a:avLst/>
            <a:gdLst/>
            <a:ahLst/>
            <a:cxnLst/>
            <a:rect l="l" t="t" r="r" b="b"/>
            <a:pathLst>
              <a:path w="13303189" h="7981913">
                <a:moveTo>
                  <a:pt x="0" y="0"/>
                </a:moveTo>
                <a:lnTo>
                  <a:pt x="13303190" y="0"/>
                </a:lnTo>
                <a:lnTo>
                  <a:pt x="13303190" y="7981914"/>
                </a:lnTo>
                <a:lnTo>
                  <a:pt x="0" y="7981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429000" y="1866900"/>
            <a:ext cx="11776102" cy="553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96"/>
              </a:lnSpc>
            </a:pPr>
            <a:r>
              <a:rPr lang="en-GB" sz="5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 ƠN THẦY CÔ VÀ CÁC BẠN ĐÃ LẮNG NGHE BÀI BÁO CÁO CỦA NHÓM 8!</a:t>
            </a:r>
            <a:endParaRPr lang="en-US" sz="5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66800" y="3657794"/>
            <a:ext cx="16764000" cy="1611381"/>
          </a:xfrm>
          <a:custGeom>
            <a:avLst/>
            <a:gdLst/>
            <a:ahLst/>
            <a:cxnLst/>
            <a:rect l="l" t="t" r="r" b="b"/>
            <a:pathLst>
              <a:path w="8360937" h="1611381">
                <a:moveTo>
                  <a:pt x="0" y="0"/>
                </a:moveTo>
                <a:lnTo>
                  <a:pt x="8360938" y="0"/>
                </a:lnTo>
                <a:lnTo>
                  <a:pt x="8360938" y="1611380"/>
                </a:lnTo>
                <a:lnTo>
                  <a:pt x="0" y="161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66800" y="5650174"/>
            <a:ext cx="16764000" cy="1611381"/>
          </a:xfrm>
          <a:custGeom>
            <a:avLst/>
            <a:gdLst/>
            <a:ahLst/>
            <a:cxnLst/>
            <a:rect l="l" t="t" r="r" b="b"/>
            <a:pathLst>
              <a:path w="8360937" h="1611381">
                <a:moveTo>
                  <a:pt x="0" y="0"/>
                </a:moveTo>
                <a:lnTo>
                  <a:pt x="8360938" y="0"/>
                </a:lnTo>
                <a:lnTo>
                  <a:pt x="8360938" y="1611381"/>
                </a:lnTo>
                <a:lnTo>
                  <a:pt x="0" y="1611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9200" y="7642555"/>
            <a:ext cx="16611600" cy="1611381"/>
          </a:xfrm>
          <a:custGeom>
            <a:avLst/>
            <a:gdLst/>
            <a:ahLst/>
            <a:cxnLst/>
            <a:rect l="l" t="t" r="r" b="b"/>
            <a:pathLst>
              <a:path w="8360937" h="1611381">
                <a:moveTo>
                  <a:pt x="0" y="0"/>
                </a:moveTo>
                <a:lnTo>
                  <a:pt x="8360938" y="0"/>
                </a:lnTo>
                <a:lnTo>
                  <a:pt x="8360938" y="1611381"/>
                </a:lnTo>
                <a:lnTo>
                  <a:pt x="0" y="1611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055859" y="1298336"/>
            <a:ext cx="10176281" cy="1977591"/>
          </a:xfrm>
          <a:custGeom>
            <a:avLst/>
            <a:gdLst/>
            <a:ahLst/>
            <a:cxnLst/>
            <a:rect l="l" t="t" r="r" b="b"/>
            <a:pathLst>
              <a:path w="10176281" h="1977591">
                <a:moveTo>
                  <a:pt x="0" y="0"/>
                </a:moveTo>
                <a:lnTo>
                  <a:pt x="10176282" y="0"/>
                </a:lnTo>
                <a:lnTo>
                  <a:pt x="10176282" y="1977591"/>
                </a:lnTo>
                <a:lnTo>
                  <a:pt x="0" y="19775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618911" y="1545119"/>
            <a:ext cx="8590824" cy="134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5"/>
              </a:lnSpc>
            </a:pPr>
            <a:r>
              <a:rPr lang="en-US" sz="7896" dirty="0">
                <a:solidFill>
                  <a:srgbClr val="000000"/>
                </a:solidFill>
                <a:latin typeface="Shrikhand"/>
              </a:rPr>
              <a:t>Our 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29200" y="3897444"/>
            <a:ext cx="1242059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6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029199" y="5623381"/>
            <a:ext cx="12420599" cy="1219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6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029199" y="7638867"/>
            <a:ext cx="12649201" cy="1219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60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09136" y="841026"/>
            <a:ext cx="14869728" cy="8921837"/>
          </a:xfrm>
          <a:custGeom>
            <a:avLst/>
            <a:gdLst/>
            <a:ahLst/>
            <a:cxnLst/>
            <a:rect l="l" t="t" r="r" b="b"/>
            <a:pathLst>
              <a:path w="14869728" h="8921837">
                <a:moveTo>
                  <a:pt x="0" y="0"/>
                </a:moveTo>
                <a:lnTo>
                  <a:pt x="14869728" y="0"/>
                </a:lnTo>
                <a:lnTo>
                  <a:pt x="14869728" y="8921837"/>
                </a:lnTo>
                <a:lnTo>
                  <a:pt x="0" y="8921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762787" y="2144628"/>
            <a:ext cx="10762426" cy="88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000" b="1" spc="-93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6000" b="1" spc="-9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spc="-93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6000" b="1" spc="-9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79521" y="3609574"/>
            <a:ext cx="12031879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49"/>
              </a:lnSpc>
            </a:pPr>
            <a:r>
              <a:rPr lang="vi-VN" sz="30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Web</a:t>
            </a:r>
            <a:r>
              <a:rPr lang="en-US" sz="30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Zelo</a:t>
            </a:r>
            <a:r>
              <a:rPr lang="en-US" sz="30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là</a:t>
            </a:r>
            <a:r>
              <a:rPr lang="en-US" sz="30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một</a:t>
            </a:r>
            <a:r>
              <a:rPr lang="en-US" sz="30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30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trang </a:t>
            </a:r>
            <a:r>
              <a:rPr lang="vi-VN" sz="3000" dirty="0" err="1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web</a:t>
            </a:r>
            <a:r>
              <a:rPr lang="vi-VN" sz="30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nhắn</a:t>
            </a:r>
            <a:r>
              <a:rPr lang="en-US" sz="30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 tin </a:t>
            </a:r>
            <a:r>
              <a:rPr lang="en-US" sz="3000" dirty="0" err="1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được</a:t>
            </a:r>
            <a:r>
              <a:rPr lang="en-US" sz="30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phát</a:t>
            </a:r>
            <a:r>
              <a:rPr lang="en-US" sz="30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triển</a:t>
            </a:r>
            <a:r>
              <a:rPr lang="en-US" sz="30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bởi</a:t>
            </a:r>
            <a:r>
              <a:rPr lang="en-US" sz="30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Nhóm</a:t>
            </a:r>
            <a:r>
              <a:rPr lang="en-US" sz="30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30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8 </a:t>
            </a:r>
            <a:r>
              <a:rPr lang="vi-VN" sz="3200" b="0" i="0" dirty="0">
                <a:solidFill>
                  <a:srgbClr val="222222"/>
                </a:solidFill>
                <a:effectLst/>
                <a:highlight>
                  <a:srgbClr val="F7F7FA"/>
                </a:highlight>
                <a:latin typeface="+mj-lt"/>
              </a:rPr>
              <a:t>cho phép người dùng đăng nhập và sử dụng Z</a:t>
            </a:r>
            <a:r>
              <a:rPr lang="en-GB" sz="3200" b="0" i="0" dirty="0">
                <a:solidFill>
                  <a:srgbClr val="222222"/>
                </a:solidFill>
                <a:effectLst/>
                <a:highlight>
                  <a:srgbClr val="F7F7FA"/>
                </a:highlight>
                <a:latin typeface="+mj-lt"/>
              </a:rPr>
              <a:t>e</a:t>
            </a:r>
            <a:r>
              <a:rPr lang="vi-VN" sz="3200" b="0" i="0" dirty="0">
                <a:solidFill>
                  <a:srgbClr val="222222"/>
                </a:solidFill>
                <a:effectLst/>
                <a:highlight>
                  <a:srgbClr val="F7F7FA"/>
                </a:highlight>
                <a:latin typeface="+mj-lt"/>
              </a:rPr>
              <a:t>lo trên các trình duyệt web như Google Chrome, Firefox, Cốc Cốc, và nhiều trình duyệt khác. Người dùng có thể nhắn tin, gửi </a:t>
            </a:r>
            <a:r>
              <a:rPr lang="vi-VN" sz="3200" b="0" i="0" dirty="0" err="1">
                <a:solidFill>
                  <a:srgbClr val="222222"/>
                </a:solidFill>
                <a:effectLst/>
                <a:highlight>
                  <a:srgbClr val="F7F7FA"/>
                </a:highlight>
                <a:latin typeface="+mj-lt"/>
              </a:rPr>
              <a:t>file</a:t>
            </a:r>
            <a:r>
              <a:rPr lang="vi-VN" sz="3200" b="0" i="0" dirty="0">
                <a:solidFill>
                  <a:srgbClr val="222222"/>
                </a:solidFill>
                <a:effectLst/>
                <a:highlight>
                  <a:srgbClr val="F7F7FA"/>
                </a:highlight>
                <a:latin typeface="+mj-lt"/>
              </a:rPr>
              <a:t> và hình ảnh một cách nhanh chóng và tiện lợi mà không cần tải ứng dụng về máy tính.</a:t>
            </a:r>
            <a:endParaRPr lang="en-US" sz="30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D6F00437-87F6-3D03-4A43-3E67806CA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745" y="6152091"/>
            <a:ext cx="5878510" cy="30909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AEFA9B0-1FF6-4B0C-92F3-20EC3A0F6E9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7203D98-083D-4DCB-B655-D9C4519BFA73}"/>
              </a:ext>
            </a:extLst>
          </p:cNvPr>
          <p:cNvSpPr/>
          <p:nvPr/>
        </p:nvSpPr>
        <p:spPr>
          <a:xfrm>
            <a:off x="1709136" y="841026"/>
            <a:ext cx="14869728" cy="8921837"/>
          </a:xfrm>
          <a:custGeom>
            <a:avLst/>
            <a:gdLst/>
            <a:ahLst/>
            <a:cxnLst/>
            <a:rect l="l" t="t" r="r" b="b"/>
            <a:pathLst>
              <a:path w="14869728" h="8921837">
                <a:moveTo>
                  <a:pt x="0" y="0"/>
                </a:moveTo>
                <a:lnTo>
                  <a:pt x="14869728" y="0"/>
                </a:lnTo>
                <a:lnTo>
                  <a:pt x="14869728" y="8921837"/>
                </a:lnTo>
                <a:lnTo>
                  <a:pt x="0" y="8921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41EAC-DF40-4B9D-9E38-9EC2C8E7338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886200" y="1409700"/>
            <a:ext cx="11049000" cy="784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4160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06311" y="440887"/>
            <a:ext cx="15675377" cy="9405226"/>
          </a:xfrm>
          <a:custGeom>
            <a:avLst/>
            <a:gdLst/>
            <a:ahLst/>
            <a:cxnLst/>
            <a:rect l="l" t="t" r="r" b="b"/>
            <a:pathLst>
              <a:path w="15675377" h="9405226">
                <a:moveTo>
                  <a:pt x="0" y="0"/>
                </a:moveTo>
                <a:lnTo>
                  <a:pt x="15675376" y="0"/>
                </a:lnTo>
                <a:lnTo>
                  <a:pt x="15675376" y="9405226"/>
                </a:lnTo>
                <a:lnTo>
                  <a:pt x="0" y="9405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048000" y="1163393"/>
            <a:ext cx="10937165" cy="952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8000" b="1" spc="-9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</a:t>
            </a:r>
            <a:r>
              <a:rPr lang="en-US" sz="8000" b="1" spc="-93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8000" b="1" spc="-9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b="1" spc="-93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8000" b="1" spc="-9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b="1" spc="-93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8000" b="1" spc="-93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22033BB-494C-BC2E-5955-11FEE88AB2A4}"/>
              </a:ext>
            </a:extLst>
          </p:cNvPr>
          <p:cNvSpPr txBox="1"/>
          <p:nvPr/>
        </p:nvSpPr>
        <p:spPr>
          <a:xfrm>
            <a:off x="2145890" y="2096073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/>
              <a:t>1. Node.js</a:t>
            </a:r>
            <a:endParaRPr lang="en-US" sz="2800" dirty="0"/>
          </a:p>
        </p:txBody>
      </p:sp>
      <p:pic>
        <p:nvPicPr>
          <p:cNvPr id="1028" name="Picture 4" descr="Exploring the Fundamentals of Node.js">
            <a:extLst>
              <a:ext uri="{FF2B5EF4-FFF2-40B4-BE49-F238E27FC236}">
                <a16:creationId xmlns:a16="http://schemas.microsoft.com/office/drawing/2014/main" id="{0BFBC5E0-B021-1113-F08B-33000EF2C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686" y="2813008"/>
            <a:ext cx="548640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1A9589D0-0EFD-A72F-4A63-D0EC05414AEA}"/>
              </a:ext>
            </a:extLst>
          </p:cNvPr>
          <p:cNvSpPr txBox="1"/>
          <p:nvPr/>
        </p:nvSpPr>
        <p:spPr>
          <a:xfrm>
            <a:off x="9829800" y="2275654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/>
              <a:t>2.React.js</a:t>
            </a:r>
            <a:endParaRPr lang="en-US" sz="2800" dirty="0"/>
          </a:p>
        </p:txBody>
      </p:sp>
      <p:pic>
        <p:nvPicPr>
          <p:cNvPr id="1032" name="Picture 8" descr="Tối ưu hóa Hiệu suất trong Ứng dụng React.js của Bạn ONETECH Blogs">
            <a:extLst>
              <a:ext uri="{FF2B5EF4-FFF2-40B4-BE49-F238E27FC236}">
                <a16:creationId xmlns:a16="http://schemas.microsoft.com/office/drawing/2014/main" id="{DA37C25F-1495-FC34-F4DF-E9C32CDDF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992" y="2849144"/>
            <a:ext cx="632460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9AB2E083-2F14-C7B6-5A93-8F3888B94F44}"/>
              </a:ext>
            </a:extLst>
          </p:cNvPr>
          <p:cNvSpPr txBox="1"/>
          <p:nvPr/>
        </p:nvSpPr>
        <p:spPr>
          <a:xfrm>
            <a:off x="2209800" y="5458994"/>
            <a:ext cx="272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/>
              <a:t>3.Mongodb</a:t>
            </a:r>
            <a:endParaRPr lang="en-US" sz="2800" dirty="0"/>
          </a:p>
        </p:txBody>
      </p:sp>
      <p:pic>
        <p:nvPicPr>
          <p:cNvPr id="1036" name="Picture 12" descr="Deep Dive Into MongoDB And Its Architecture | by vishal rana | Medium">
            <a:extLst>
              <a:ext uri="{FF2B5EF4-FFF2-40B4-BE49-F238E27FC236}">
                <a16:creationId xmlns:a16="http://schemas.microsoft.com/office/drawing/2014/main" id="{0DBF7419-3945-47EB-FD45-50C182EC6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140" y="6120289"/>
            <a:ext cx="5763493" cy="289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F60D76A6-E4ED-B432-7068-26154A1988F5}"/>
              </a:ext>
            </a:extLst>
          </p:cNvPr>
          <p:cNvSpPr txBox="1"/>
          <p:nvPr/>
        </p:nvSpPr>
        <p:spPr>
          <a:xfrm>
            <a:off x="9448800" y="5616573"/>
            <a:ext cx="2728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/>
              <a:t>4.Socket.io</a:t>
            </a:r>
            <a:endParaRPr lang="en-US" sz="3200" dirty="0"/>
          </a:p>
        </p:txBody>
      </p:sp>
      <p:pic>
        <p:nvPicPr>
          <p:cNvPr id="1038" name="Picture 14" descr="SocketIO là gì? Top 10 lý do nên chọn Socket.IO">
            <a:extLst>
              <a:ext uri="{FF2B5EF4-FFF2-40B4-BE49-F238E27FC236}">
                <a16:creationId xmlns:a16="http://schemas.microsoft.com/office/drawing/2014/main" id="{917F357A-4675-C80C-27D9-65BA95604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779" y="6301346"/>
            <a:ext cx="5624946" cy="264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06312" y="440887"/>
            <a:ext cx="15675377" cy="9405226"/>
          </a:xfrm>
          <a:custGeom>
            <a:avLst/>
            <a:gdLst/>
            <a:ahLst/>
            <a:cxnLst/>
            <a:rect l="l" t="t" r="r" b="b"/>
            <a:pathLst>
              <a:path w="15675377" h="9405226">
                <a:moveTo>
                  <a:pt x="0" y="0"/>
                </a:moveTo>
                <a:lnTo>
                  <a:pt x="15675376" y="0"/>
                </a:lnTo>
                <a:lnTo>
                  <a:pt x="15675376" y="9405226"/>
                </a:lnTo>
                <a:lnTo>
                  <a:pt x="0" y="9405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543431" y="1749899"/>
            <a:ext cx="8603534" cy="132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5"/>
              </a:lnSpc>
            </a:pPr>
            <a:r>
              <a:rPr lang="vi-VN" sz="7896" dirty="0">
                <a:solidFill>
                  <a:srgbClr val="000000"/>
                </a:solidFill>
                <a:latin typeface="+mj-lt"/>
              </a:rPr>
              <a:t>Chức năng</a:t>
            </a:r>
            <a:endParaRPr lang="en-US" sz="7896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052" name="Picture 4" descr="Free Live Chat Software for Website | Smartsupp">
            <a:extLst>
              <a:ext uri="{FF2B5EF4-FFF2-40B4-BE49-F238E27FC236}">
                <a16:creationId xmlns:a16="http://schemas.microsoft.com/office/drawing/2014/main" id="{B7BE7169-C177-C979-9086-30365E1C1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106" y="3795876"/>
            <a:ext cx="7068813" cy="511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6D3B9CA7-2C09-678F-C248-59781E37F537}"/>
              </a:ext>
            </a:extLst>
          </p:cNvPr>
          <p:cNvSpPr txBox="1"/>
          <p:nvPr/>
        </p:nvSpPr>
        <p:spPr>
          <a:xfrm>
            <a:off x="2655916" y="3279170"/>
            <a:ext cx="3175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+mj-lt"/>
              </a:rPr>
              <a:t>Đăng nhập</a:t>
            </a:r>
            <a:endParaRPr lang="en-US" sz="3600" dirty="0">
              <a:latin typeface="+mj-lt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2828453-38B2-5DC0-FFCA-11A52C96501F}"/>
              </a:ext>
            </a:extLst>
          </p:cNvPr>
          <p:cNvSpPr txBox="1"/>
          <p:nvPr/>
        </p:nvSpPr>
        <p:spPr>
          <a:xfrm>
            <a:off x="2655916" y="3925501"/>
            <a:ext cx="424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+mj-lt"/>
              </a:rPr>
              <a:t>Giao Diện Chính</a:t>
            </a:r>
            <a:endParaRPr lang="en-US" sz="3600" dirty="0">
              <a:latin typeface="+mj-lt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D5D29A15-2D34-5ADA-0F7F-AA4B898951DB}"/>
              </a:ext>
            </a:extLst>
          </p:cNvPr>
          <p:cNvSpPr txBox="1"/>
          <p:nvPr/>
        </p:nvSpPr>
        <p:spPr>
          <a:xfrm>
            <a:off x="2590335" y="5340488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+mj-lt"/>
              </a:rPr>
              <a:t>Kết Bạn</a:t>
            </a:r>
            <a:endParaRPr lang="en-US" sz="3600" dirty="0">
              <a:latin typeface="+mj-lt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B556ACB-4980-7A17-E0E4-A91E65EA4021}"/>
              </a:ext>
            </a:extLst>
          </p:cNvPr>
          <p:cNvSpPr txBox="1"/>
          <p:nvPr/>
        </p:nvSpPr>
        <p:spPr>
          <a:xfrm>
            <a:off x="2582961" y="5992351"/>
            <a:ext cx="424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+mj-lt"/>
              </a:rPr>
              <a:t>Thông Tin Cá Nhân</a:t>
            </a:r>
            <a:endParaRPr lang="en-US" sz="3600" dirty="0">
              <a:latin typeface="+mj-lt"/>
            </a:endParaRP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DD1B23FE-ACB7-EBF3-2FCC-5EA2ECFA8865}"/>
              </a:ext>
            </a:extLst>
          </p:cNvPr>
          <p:cNvSpPr txBox="1"/>
          <p:nvPr/>
        </p:nvSpPr>
        <p:spPr>
          <a:xfrm>
            <a:off x="2582961" y="6627618"/>
            <a:ext cx="2590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 err="1">
                <a:latin typeface="+mj-lt"/>
              </a:rPr>
              <a:t>Chat</a:t>
            </a:r>
            <a:r>
              <a:rPr lang="vi-VN" sz="3600" dirty="0">
                <a:latin typeface="+mj-lt"/>
              </a:rPr>
              <a:t> Đơn</a:t>
            </a:r>
            <a:endParaRPr lang="en-US" sz="3600" dirty="0">
              <a:latin typeface="+mj-lt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5FC8A686-1B90-D181-D858-E97B261D01F6}"/>
              </a:ext>
            </a:extLst>
          </p:cNvPr>
          <p:cNvSpPr txBox="1"/>
          <p:nvPr/>
        </p:nvSpPr>
        <p:spPr>
          <a:xfrm>
            <a:off x="2590335" y="7227739"/>
            <a:ext cx="2590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 err="1">
                <a:latin typeface="+mj-lt"/>
              </a:rPr>
              <a:t>Chat</a:t>
            </a:r>
            <a:r>
              <a:rPr lang="vi-VN" sz="3600" dirty="0">
                <a:latin typeface="+mj-lt"/>
              </a:rPr>
              <a:t> Nhóm</a:t>
            </a:r>
            <a:endParaRPr lang="en-US" sz="3600" dirty="0">
              <a:latin typeface="+mj-lt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D81E5093-D203-FB18-0BEA-9A7AAE04E29A}"/>
              </a:ext>
            </a:extLst>
          </p:cNvPr>
          <p:cNvSpPr txBox="1"/>
          <p:nvPr/>
        </p:nvSpPr>
        <p:spPr>
          <a:xfrm>
            <a:off x="2590335" y="4590222"/>
            <a:ext cx="424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latin typeface="+mj-lt"/>
              </a:rPr>
              <a:t>Tìm Kiếm</a:t>
            </a:r>
            <a:endParaRPr lang="en-US" sz="3600" dirty="0">
              <a:latin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06312" y="440887"/>
            <a:ext cx="15675377" cy="9405226"/>
          </a:xfrm>
          <a:custGeom>
            <a:avLst/>
            <a:gdLst/>
            <a:ahLst/>
            <a:cxnLst/>
            <a:rect l="l" t="t" r="r" b="b"/>
            <a:pathLst>
              <a:path w="15675377" h="9405226">
                <a:moveTo>
                  <a:pt x="0" y="0"/>
                </a:moveTo>
                <a:lnTo>
                  <a:pt x="15675376" y="0"/>
                </a:lnTo>
                <a:lnTo>
                  <a:pt x="15675376" y="9405226"/>
                </a:lnTo>
                <a:lnTo>
                  <a:pt x="0" y="9405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009995" y="1098016"/>
            <a:ext cx="12268010" cy="130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5"/>
              </a:lnSpc>
            </a:pPr>
            <a:r>
              <a:rPr lang="vi-VN" sz="7896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 Nhập</a:t>
            </a:r>
            <a:endParaRPr lang="en-US" sz="7896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E7E5D-47A2-4417-804D-9F566982D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7153" y="2586037"/>
            <a:ext cx="6612941" cy="487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4A1297-B6EC-41EA-9AA8-556BF0A98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7906" y="2586037"/>
            <a:ext cx="6012372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492405" y="114299"/>
            <a:ext cx="13585795" cy="10515601"/>
          </a:xfrm>
          <a:custGeom>
            <a:avLst/>
            <a:gdLst/>
            <a:ahLst/>
            <a:cxnLst/>
            <a:rect l="l" t="t" r="r" b="b"/>
            <a:pathLst>
              <a:path w="13303189" h="7981913">
                <a:moveTo>
                  <a:pt x="0" y="0"/>
                </a:moveTo>
                <a:lnTo>
                  <a:pt x="13303190" y="0"/>
                </a:lnTo>
                <a:lnTo>
                  <a:pt x="13303190" y="7981914"/>
                </a:lnTo>
                <a:lnTo>
                  <a:pt x="0" y="7981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733887" y="1029892"/>
            <a:ext cx="76962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vi-VN" sz="8000" dirty="0">
                <a:latin typeface="+mj-lt"/>
              </a:rPr>
              <a:t>Giao Diện Chính</a:t>
            </a:r>
            <a:endParaRPr lang="en-US" sz="80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B90EA5-A564-42C9-AEA0-BAB8FA86C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399" y="2346722"/>
            <a:ext cx="8253175" cy="66985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492405" y="1152543"/>
            <a:ext cx="13303189" cy="7981913"/>
          </a:xfrm>
          <a:custGeom>
            <a:avLst/>
            <a:gdLst/>
            <a:ahLst/>
            <a:cxnLst/>
            <a:rect l="l" t="t" r="r" b="b"/>
            <a:pathLst>
              <a:path w="13303189" h="7981913">
                <a:moveTo>
                  <a:pt x="0" y="0"/>
                </a:moveTo>
                <a:lnTo>
                  <a:pt x="13303190" y="0"/>
                </a:lnTo>
                <a:lnTo>
                  <a:pt x="13303190" y="7981914"/>
                </a:lnTo>
                <a:lnTo>
                  <a:pt x="0" y="7981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195027" y="1634901"/>
            <a:ext cx="959790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vi-VN" sz="8000" dirty="0">
                <a:latin typeface="+mj-lt"/>
              </a:rPr>
              <a:t>Tìm Kiếm</a:t>
            </a:r>
            <a:endParaRPr lang="en-US" sz="8000" dirty="0">
              <a:latin typeface="+mj-lt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0A1AAED4-B8D4-B672-FE62-E4169F08E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81300"/>
            <a:ext cx="8843963" cy="54994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533</Words>
  <Application>Microsoft Office PowerPoint</Application>
  <PresentationFormat>Custom</PresentationFormat>
  <Paragraphs>72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Times New Roman</vt:lpstr>
      <vt:lpstr>Muli</vt:lpstr>
      <vt:lpstr>Calibri</vt:lpstr>
      <vt:lpstr>Shrikhand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Pink Simple Group Project Presentation</dc:title>
  <dc:creator>pc</dc:creator>
  <cp:lastModifiedBy>Nguyễn Đông</cp:lastModifiedBy>
  <cp:revision>5</cp:revision>
  <dcterms:created xsi:type="dcterms:W3CDTF">2006-08-16T00:00:00Z</dcterms:created>
  <dcterms:modified xsi:type="dcterms:W3CDTF">2024-07-23T07:52:11Z</dcterms:modified>
  <dc:identifier>DAGGQQSxptU</dc:identifier>
</cp:coreProperties>
</file>